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0" r:id="rId6"/>
    <p:sldId id="263" r:id="rId7"/>
    <p:sldId id="277" r:id="rId8"/>
    <p:sldId id="262" r:id="rId9"/>
    <p:sldId id="276" r:id="rId10"/>
    <p:sldId id="275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de Souza-Ingle" initials="SdS" lastIdx="26" clrIdx="0"/>
  <p:cmAuthor id="2" name="Andy Martin" initials="AM" lastIdx="1" clrIdx="1"/>
  <p:cmAuthor id="3" name="Miriam Trent" initials="MT" lastIdx="15" clrIdx="2"/>
  <p:cmAuthor id="4" name="Sue Skyrme" initials="cS" lastIdx="2" clrIdx="3">
    <p:extLst>
      <p:ext uri="{19B8F6BF-5375-455C-9EA6-DF929625EA0E}">
        <p15:presenceInfo xmlns:p15="http://schemas.microsoft.com/office/powerpoint/2012/main" userId="Sue Skyrme" providerId="None"/>
      </p:ext>
    </p:extLst>
  </p:cmAuthor>
  <p:cmAuthor id="5" name="Melanie Kinnear" initials="cS" lastIdx="6" clrIdx="4">
    <p:extLst>
      <p:ext uri="{19B8F6BF-5375-455C-9EA6-DF929625EA0E}">
        <p15:presenceInfo xmlns:p15="http://schemas.microsoft.com/office/powerpoint/2012/main" userId="Melanie Kinnear" providerId="None"/>
      </p:ext>
    </p:extLst>
  </p:cmAuthor>
  <p:cmAuthor id="6" name="Natasha Sankarsingh" initials="NS" lastIdx="20" clrIdx="5">
    <p:extLst>
      <p:ext uri="{19B8F6BF-5375-455C-9EA6-DF929625EA0E}">
        <p15:presenceInfo xmlns:p15="http://schemas.microsoft.com/office/powerpoint/2012/main" userId="S::Natasha.Sankarsingh@edcoms.co.uk::93547ebc-9cf4-4da2-87bf-ff2b7e2804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345"/>
    <a:srgbClr val="FF2882"/>
    <a:srgbClr val="37003C"/>
    <a:srgbClr val="FF3484"/>
    <a:srgbClr val="05F0FF"/>
    <a:srgbClr val="3D185B"/>
    <a:srgbClr val="EBFF00"/>
    <a:srgbClr val="2A1647"/>
    <a:srgbClr val="3C175A"/>
    <a:srgbClr val="88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82" autoAdjust="0"/>
    <p:restoredTop sz="92143" autoAdjust="0"/>
  </p:normalViewPr>
  <p:slideViewPr>
    <p:cSldViewPr snapToGrid="0">
      <p:cViewPr>
        <p:scale>
          <a:sx n="80" d="100"/>
          <a:sy n="80" d="100"/>
        </p:scale>
        <p:origin x="480" y="-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D9D7-ED8A-426E-9392-2BBAE92AD115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3734-9E56-4093-A92D-8E0735ECF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5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07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Teacher notes ANSWERS (slide 2 of 2)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ANSWER   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= Harry Maguire (1.94m)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 = Mat Ryan (1.84m)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 = Patrick Von </a:t>
            </a:r>
            <a:r>
              <a:rPr lang="en-GB" dirty="0" err="1"/>
              <a:t>Aanholt</a:t>
            </a:r>
            <a:r>
              <a:rPr lang="en-GB" dirty="0"/>
              <a:t> (1.76m)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 = Callum Wilson (1.80m)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 = </a:t>
            </a:r>
            <a:r>
              <a:rPr lang="en-GB" dirty="0" err="1"/>
              <a:t>Sébastian</a:t>
            </a:r>
            <a:r>
              <a:rPr lang="en-GB" dirty="0"/>
              <a:t> Haller (1.90m)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57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7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Use this labelled profile to explain the data fields presented.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78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Puzzle formation  (slide 1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1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Puzzle formation ANSWERS (slide 2 of 2) </a:t>
            </a:r>
          </a:p>
          <a:p>
            <a:endParaRPr lang="en-GB" b="1" dirty="0"/>
          </a:p>
          <a:p>
            <a:r>
              <a:rPr lang="en-GB" b="0" dirty="0"/>
              <a:t>ANSWER:   2   7   6</a:t>
            </a:r>
          </a:p>
          <a:p>
            <a:r>
              <a:rPr lang="en-GB" b="0" dirty="0"/>
              <a:t>                   9    5   1</a:t>
            </a:r>
          </a:p>
          <a:p>
            <a:r>
              <a:rPr lang="en-GB" b="0" dirty="0"/>
              <a:t>                   4    3   8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1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="1" dirty="0"/>
              <a:t>Missing shirt - ANSWERS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ANSWER</a:t>
            </a:r>
            <a:br>
              <a:rPr lang="en-GB" b="0" dirty="0"/>
            </a:br>
            <a:r>
              <a:rPr lang="en-GB" b="0" dirty="0"/>
              <a:t>Order of elimination: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Aanholt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3 – shirt number is less than two digits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Doucouré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16  – shirt number is not more than 20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29 - sum of the two digits is not 9; red herring to test vocabulary with the digit 9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Bertrand – sum of the two digits is not 9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Moura – 27 – the difference between the two digits is not 3</a:t>
            </a:r>
            <a:endParaRPr lang="en-GB" sz="14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Longstaff – 36 – Correct Answer</a:t>
            </a:r>
            <a:endParaRPr lang="en-GB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6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Roman confusion – (slide 1 of 2)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9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Roman confusion ANSWERS (slide 2 of 2)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0" dirty="0"/>
              <a:t>Gerard </a:t>
            </a:r>
            <a:r>
              <a:rPr lang="en-GB" b="0" dirty="0" err="1"/>
              <a:t>Deulofeu</a:t>
            </a:r>
            <a:r>
              <a:rPr lang="en-GB" b="0" dirty="0"/>
              <a:t> - his weight of 73kg should be represented </a:t>
            </a:r>
            <a:r>
              <a:rPr lang="en-GB" b="0"/>
              <a:t>as LXXIII. </a:t>
            </a:r>
            <a:endParaRPr lang="en-GB" b="0" dirty="0"/>
          </a:p>
          <a:p>
            <a:endParaRPr lang="en-GB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Hint:</a:t>
            </a:r>
            <a:endParaRPr lang="en-GB" altLang="en-US" sz="12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altLang="en-US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one here over 100 as a challenge for those working at greater depth. </a:t>
            </a:r>
            <a:endParaRPr lang="en-GB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1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Team selection</a:t>
            </a:r>
            <a:endParaRPr lang="en-GB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Suggest children write the numbers in separate squares or circles and cross out as they eliminate the answers. </a:t>
            </a:r>
          </a:p>
          <a:p>
            <a:endParaRPr lang="en-GB" b="0" dirty="0"/>
          </a:p>
          <a:p>
            <a:r>
              <a:rPr lang="en-GB" b="1" dirty="0"/>
              <a:t>ANSWER</a:t>
            </a:r>
            <a:r>
              <a:rPr lang="en-GB" b="0" dirty="0"/>
              <a:t> </a:t>
            </a:r>
            <a:br>
              <a:rPr lang="en-GB" b="0" dirty="0"/>
            </a:br>
            <a:r>
              <a:rPr lang="en-GB" b="0" dirty="0"/>
              <a:t>Order of elimination: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Moura- Tottenham – 27 – This one is the only multiple of 9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Doucouré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Watford- 16 / Van Dijk - Liverpool – 4 – These are the only square numbers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Pépé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Arsenal- 19 /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Tomori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Chelsea – 29 – The only prime numbers                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Boly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Wolves– 15 – Correct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3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Team photo (1 slide of 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Puzzle submitted by Bobby Seagull.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This activity is best manipulated or drawn. You could either print and cut out the </a:t>
            </a:r>
            <a:r>
              <a:rPr lang="en-GB" dirty="0"/>
              <a:t>profiles OR write each player’s fact down, cut out and move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C3734-9E56-4093-A92D-8E0735ECF4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21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E57347-09C1-BE40-9BC1-9074DF037A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787" y="6194509"/>
            <a:ext cx="583442" cy="663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4CADC-B951-AB4B-B6AE-938C9B24AE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6210" y="241031"/>
            <a:ext cx="1538467" cy="710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250FD1-4A43-C04A-A64A-7E258C2AC68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54200" y="1143000"/>
            <a:ext cx="8483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3E5E73-037F-404D-8B45-A07A43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49" y="932656"/>
            <a:ext cx="10625667" cy="99917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endParaRPr lang="en-US" dirty="0"/>
          </a:p>
        </p:txBody>
      </p:sp>
      <p:sp>
        <p:nvSpPr>
          <p:cNvPr id="13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895730"/>
            <a:ext cx="10652051" cy="4165601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4126C2-D810-6C44-AA18-5B19E94D0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847"/>
            <a:ext cx="12192000" cy="647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2B407C-BE7A-E44A-9854-62C4A1662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6" y="6203575"/>
            <a:ext cx="583442" cy="654425"/>
          </a:xfrm>
          <a:prstGeom prst="rect">
            <a:avLst/>
          </a:prstGeom>
        </p:spPr>
      </p:pic>
      <p:sp>
        <p:nvSpPr>
          <p:cNvPr id="21" name="Freeform 20">
            <a:extLst>
              <a:ext uri="{FF2B5EF4-FFF2-40B4-BE49-F238E27FC236}">
                <a16:creationId xmlns:a16="http://schemas.microsoft.com/office/drawing/2014/main" id="{445086C6-3BD5-C942-9AF1-76B14F5B2503}"/>
              </a:ext>
            </a:extLst>
          </p:cNvPr>
          <p:cNvSpPr/>
          <p:nvPr userDrawn="1"/>
        </p:nvSpPr>
        <p:spPr>
          <a:xfrm>
            <a:off x="1677036" y="-3528"/>
            <a:ext cx="10514964" cy="663477"/>
          </a:xfrm>
          <a:custGeom>
            <a:avLst/>
            <a:gdLst>
              <a:gd name="connsiteX0" fmla="*/ 2831 w 10038907"/>
              <a:gd name="connsiteY0" fmla="*/ 0 h 663477"/>
              <a:gd name="connsiteX1" fmla="*/ 10038907 w 10038907"/>
              <a:gd name="connsiteY1" fmla="*/ 0 h 663477"/>
              <a:gd name="connsiteX2" fmla="*/ 10038907 w 10038907"/>
              <a:gd name="connsiteY2" fmla="*/ 663477 h 663477"/>
              <a:gd name="connsiteX3" fmla="*/ 0 w 10038907"/>
              <a:gd name="connsiteY3" fmla="*/ 663477 h 663477"/>
              <a:gd name="connsiteX4" fmla="*/ 8055 w 10038907"/>
              <a:gd name="connsiteY4" fmla="*/ 653714 h 663477"/>
              <a:gd name="connsiteX5" fmla="*/ 106929 w 10038907"/>
              <a:gd name="connsiteY5" fmla="*/ 330023 h 663477"/>
              <a:gd name="connsiteX6" fmla="*/ 8055 w 10038907"/>
              <a:gd name="connsiteY6" fmla="*/ 6332 h 663477"/>
              <a:gd name="connsiteX7" fmla="*/ 2831 w 10038907"/>
              <a:gd name="connsiteY7" fmla="*/ 0 h 6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8907" h="663477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56C3B6-7841-AA4E-97CB-AF32BFF0E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BEF036-DF25-9449-8594-15D27F624E7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7174" y="6412358"/>
            <a:ext cx="3429000" cy="30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2589AC-2CAA-1947-AA64-C0BE8D61B5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2221" y="123836"/>
            <a:ext cx="5118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43E5E73-037F-404D-8B45-A07A431CF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85" y="1898186"/>
            <a:ext cx="4556763" cy="999170"/>
          </a:xfrm>
          <a:prstGeom prst="rect">
            <a:avLst/>
          </a:prstGeom>
        </p:spPr>
        <p:txBody>
          <a:bodyPr numCol="1"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3104147"/>
            <a:ext cx="4569499" cy="2957184"/>
          </a:xfrm>
          <a:prstGeom prst="rect">
            <a:avLst/>
          </a:prstGeom>
        </p:spPr>
        <p:txBody>
          <a:bodyPr numCol="1">
            <a:normAutofit fontScale="85000" lnSpcReduction="20000"/>
          </a:bodyPr>
          <a:lstStyle>
            <a:lvl1pPr>
              <a:defRPr>
                <a:latin typeface="+mn-lt"/>
              </a:defRPr>
            </a:lvl1pPr>
          </a:lstStyle>
          <a:p>
            <a:pPr>
              <a:lnSpc>
                <a:spcPct val="120000"/>
              </a:lnSpc>
            </a:pPr>
            <a:endParaRPr lang="en-US" b="1" dirty="0"/>
          </a:p>
        </p:txBody>
      </p:sp>
      <p:sp>
        <p:nvSpPr>
          <p:cNvPr id="16" name="Content Placeholder 23">
            <a:extLst>
              <a:ext uri="{FF2B5EF4-FFF2-40B4-BE49-F238E27FC236}">
                <a16:creationId xmlns:a16="http://schemas.microsoft.com/office/drawing/2014/main" id="{0A8827C6-8840-4B48-B18A-9A05E67F646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83256" y="1048758"/>
            <a:ext cx="606484" cy="642637"/>
          </a:xfrm>
          <a:prstGeom prst="rect">
            <a:avLst/>
          </a:prstGeom>
        </p:spPr>
        <p:txBody>
          <a:bodyPr numCol="2">
            <a:normAutofit fontScale="85000" lnSpcReduction="20000"/>
          </a:bodyPr>
          <a:lstStyle>
            <a:lvl1pPr marL="0" indent="0">
              <a:buNone/>
              <a:defRPr/>
            </a:lvl1pPr>
          </a:lstStyle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65ACB5-7400-7E4F-A51E-454A0241CC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847"/>
            <a:ext cx="12192000" cy="647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2353B0-424A-5D4B-9729-56A541D338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86" y="6203575"/>
            <a:ext cx="583442" cy="654425"/>
          </a:xfrm>
          <a:prstGeom prst="rect">
            <a:avLst/>
          </a:prstGeom>
        </p:spPr>
      </p:pic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1D120C28-DA61-5744-BB7B-36B9763279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0028" y="667222"/>
            <a:ext cx="6351972" cy="55363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2500D064-69F8-704A-AC22-15B3F65FE229}"/>
              </a:ext>
            </a:extLst>
          </p:cNvPr>
          <p:cNvSpPr/>
          <p:nvPr userDrawn="1"/>
        </p:nvSpPr>
        <p:spPr>
          <a:xfrm>
            <a:off x="1677036" y="-3528"/>
            <a:ext cx="10514964" cy="663477"/>
          </a:xfrm>
          <a:custGeom>
            <a:avLst/>
            <a:gdLst>
              <a:gd name="connsiteX0" fmla="*/ 2831 w 10038907"/>
              <a:gd name="connsiteY0" fmla="*/ 0 h 663477"/>
              <a:gd name="connsiteX1" fmla="*/ 10038907 w 10038907"/>
              <a:gd name="connsiteY1" fmla="*/ 0 h 663477"/>
              <a:gd name="connsiteX2" fmla="*/ 10038907 w 10038907"/>
              <a:gd name="connsiteY2" fmla="*/ 663477 h 663477"/>
              <a:gd name="connsiteX3" fmla="*/ 0 w 10038907"/>
              <a:gd name="connsiteY3" fmla="*/ 663477 h 663477"/>
              <a:gd name="connsiteX4" fmla="*/ 8055 w 10038907"/>
              <a:gd name="connsiteY4" fmla="*/ 653714 h 663477"/>
              <a:gd name="connsiteX5" fmla="*/ 106929 w 10038907"/>
              <a:gd name="connsiteY5" fmla="*/ 330023 h 663477"/>
              <a:gd name="connsiteX6" fmla="*/ 8055 w 10038907"/>
              <a:gd name="connsiteY6" fmla="*/ 6332 h 663477"/>
              <a:gd name="connsiteX7" fmla="*/ 2831 w 10038907"/>
              <a:gd name="connsiteY7" fmla="*/ 0 h 663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8907" h="663477">
                <a:moveTo>
                  <a:pt x="2831" y="0"/>
                </a:moveTo>
                <a:lnTo>
                  <a:pt x="10038907" y="0"/>
                </a:lnTo>
                <a:lnTo>
                  <a:pt x="10038907" y="663477"/>
                </a:lnTo>
                <a:lnTo>
                  <a:pt x="0" y="663477"/>
                </a:lnTo>
                <a:lnTo>
                  <a:pt x="8055" y="653714"/>
                </a:lnTo>
                <a:cubicBezTo>
                  <a:pt x="70479" y="561315"/>
                  <a:pt x="106929" y="449926"/>
                  <a:pt x="106929" y="330023"/>
                </a:cubicBezTo>
                <a:cubicBezTo>
                  <a:pt x="106929" y="210121"/>
                  <a:pt x="70479" y="98731"/>
                  <a:pt x="8055" y="6332"/>
                </a:cubicBezTo>
                <a:lnTo>
                  <a:pt x="283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9F41846-45D7-6F43-BC4E-287ABD4B06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29599"/>
            <a:ext cx="1148049" cy="530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623FD5-E69F-7B4F-B948-50428F1588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7174" y="6412358"/>
            <a:ext cx="34290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F623A8-32C5-B247-8591-07B2DAC7F6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2221" y="123836"/>
            <a:ext cx="5118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25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4" r:id="rId2"/>
    <p:sldLayoutId id="2147483755" r:id="rId3"/>
  </p:sldLayoutIdLst>
  <p:txStyles>
    <p:titleStyle>
      <a:lvl1pPr algn="l" defTabSz="914294" rtl="0" eaLnBrk="1" latinLnBrk="0" hangingPunct="1">
        <a:lnSpc>
          <a:spcPct val="100000"/>
        </a:lnSpc>
        <a:spcBef>
          <a:spcPct val="0"/>
        </a:spcBef>
        <a:buNone/>
        <a:defRPr sz="2988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64" indent="-233064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Arial" panose="020B0604020202020204" pitchFamily="34" charset="0"/>
        <a:buChar char="•"/>
        <a:defRPr sz="239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9912" indent="-286848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594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69" userDrawn="1">
          <p15:clr>
            <a:srgbClr val="F26B43"/>
          </p15:clr>
        </p15:guide>
        <p15:guide id="4" pos="15058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8283">
          <p15:clr>
            <a:srgbClr val="F26B43"/>
          </p15:clr>
        </p15:guide>
        <p15:guide id="7" orient="horz" pos="1162" userDrawn="1">
          <p15:clr>
            <a:srgbClr val="F26B43"/>
          </p15:clr>
        </p15:guide>
        <p15:guide id="8" orient="horz" pos="550" userDrawn="1">
          <p15:clr>
            <a:srgbClr val="F26B43"/>
          </p15:clr>
        </p15:guide>
        <p15:guide id="9" pos="211" userDrawn="1">
          <p15:clr>
            <a:srgbClr val="F26B43"/>
          </p15:clr>
        </p15:guide>
        <p15:guide id="10" pos="1478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emf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1.png"/><Relationship Id="rId21" Type="http://schemas.openxmlformats.org/officeDocument/2006/relationships/image" Target="../media/image39.png"/><Relationship Id="rId7" Type="http://schemas.openxmlformats.org/officeDocument/2006/relationships/image" Target="../media/image25.jp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Relationship Id="rId22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8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43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06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880306"/>
            <a:ext cx="5679529" cy="885600"/>
          </a:xfrm>
        </p:spPr>
        <p:txBody>
          <a:bodyPr anchor="ctr">
            <a:noAutofit/>
          </a:bodyPr>
          <a:lstStyle/>
          <a:p>
            <a:r>
              <a:rPr lang="en-GB" dirty="0">
                <a:cs typeface="Arial" panose="020B0604020202020204" pitchFamily="34" charset="0"/>
              </a:rPr>
              <a:t>Team photo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5919020" cy="2292935"/>
          </a:xfrm>
        </p:spPr>
        <p:txBody>
          <a:bodyPr numCol="1">
            <a:noAutofit/>
          </a:bodyPr>
          <a:lstStyle/>
          <a:p>
            <a:pPr marL="0" lvl="0" indent="0" defTabSz="914400">
              <a:spcAft>
                <a:spcPts val="1800"/>
              </a:spcAft>
              <a:buNone/>
            </a:pPr>
            <a:r>
              <a:rPr lang="en-GB" sz="1800" b="1" dirty="0">
                <a:solidFill>
                  <a:srgbClr val="37003C"/>
                </a:solidFill>
              </a:rPr>
              <a:t>Can you help get the players into position?</a:t>
            </a:r>
            <a:endParaRPr lang="en-GB" sz="1800" dirty="0">
              <a:solidFill>
                <a:srgbClr val="37003C"/>
              </a:solidFill>
            </a:endParaRPr>
          </a:p>
          <a:p>
            <a:pPr defTabSz="914400">
              <a:spcAft>
                <a:spcPts val="600"/>
              </a:spcAft>
            </a:pPr>
            <a:r>
              <a:rPr lang="en-GB" sz="1800" dirty="0">
                <a:solidFill>
                  <a:srgbClr val="37003C"/>
                </a:solidFill>
              </a:rPr>
              <a:t>Player A is the tallest player</a:t>
            </a:r>
          </a:p>
          <a:p>
            <a:pPr defTabSz="914400">
              <a:spcAft>
                <a:spcPts val="600"/>
              </a:spcAft>
            </a:pPr>
            <a:r>
              <a:rPr lang="en-GB" sz="1800" dirty="0">
                <a:solidFill>
                  <a:srgbClr val="37003C"/>
                </a:solidFill>
              </a:rPr>
              <a:t>Player B is the goal keeper</a:t>
            </a:r>
          </a:p>
          <a:p>
            <a:pPr defTabSz="914400">
              <a:spcAft>
                <a:spcPts val="600"/>
              </a:spcAft>
            </a:pPr>
            <a:r>
              <a:rPr lang="en-GB" sz="1800" dirty="0">
                <a:solidFill>
                  <a:srgbClr val="37003C"/>
                </a:solidFill>
              </a:rPr>
              <a:t>Player C is shorter than the players in the front row</a:t>
            </a:r>
          </a:p>
          <a:p>
            <a:pPr defTabSz="914400">
              <a:spcAft>
                <a:spcPts val="600"/>
              </a:spcAft>
            </a:pPr>
            <a:r>
              <a:rPr lang="en-GB" sz="1800" dirty="0">
                <a:solidFill>
                  <a:srgbClr val="37003C"/>
                </a:solidFill>
              </a:rPr>
              <a:t>Player D is 4 cm shorter than player B</a:t>
            </a:r>
          </a:p>
          <a:p>
            <a:pPr defTabSz="914400">
              <a:spcAft>
                <a:spcPts val="600"/>
              </a:spcAft>
            </a:pPr>
            <a:r>
              <a:rPr lang="en-GB" sz="1800" dirty="0">
                <a:solidFill>
                  <a:srgbClr val="37003C"/>
                </a:solidFill>
              </a:rPr>
              <a:t>Player E is 10 cm taller than player D</a:t>
            </a:r>
          </a:p>
        </p:txBody>
      </p:sp>
      <p:pic>
        <p:nvPicPr>
          <p:cNvPr id="20" name="Ryan" descr="Mat Ryan. Shirt number: 1. Height: 1.84m. Weight: 82kg. Seasons in the Premier League: 3. Winners medals: 0. Nationality: Australia. Position: Goalkeeper. Date of birth: 8th April 1992.">
            <a:extLst>
              <a:ext uri="{FF2B5EF4-FFF2-40B4-BE49-F238E27FC236}">
                <a16:creationId xmlns:a16="http://schemas.microsoft.com/office/drawing/2014/main" id="{8B8A36B2-0B35-CB4D-8728-62A4C9ACEA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906" y="4570443"/>
            <a:ext cx="2242543" cy="2161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Wilson" descr="Callum Wilson. Shirt number: 13. Height: 1.80m. Weight: 66kg. Seasons in the Premier League: 5. Winners medals: 0. Nationality: England. Position: Forward. Date of birth: 27th February 1992.">
            <a:extLst>
              <a:ext uri="{FF2B5EF4-FFF2-40B4-BE49-F238E27FC236}">
                <a16:creationId xmlns:a16="http://schemas.microsoft.com/office/drawing/2014/main" id="{A36B2DC8-5298-024C-88D1-63E3E0A6B6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566" y="4570443"/>
            <a:ext cx="2242543" cy="2161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Maguire" descr="Harry Maguire. Shirt number: 5. Height: 1.94m. Weight: 100kg. Seasons in the Premier League: 5. Winners medals: 0. Nationality: England. Position: Defender. Date of birth: 5th March 1993.">
            <a:extLst>
              <a:ext uri="{FF2B5EF4-FFF2-40B4-BE49-F238E27FC236}">
                <a16:creationId xmlns:a16="http://schemas.microsoft.com/office/drawing/2014/main" id="{A01E9FE5-9A09-6041-9F77-E27D308443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906" y="2348354"/>
            <a:ext cx="2242543" cy="2161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Van Aanholt" descr="Patrick van Aanholt. Shirt number: 3. Height: 1.76m. Weight: 73kg. Seasons in the Premier League: 13. Winners medals: 0. Nationality: Netherlands. Position: Defender. Date of birth: 29th August 1990.">
            <a:extLst>
              <a:ext uri="{FF2B5EF4-FFF2-40B4-BE49-F238E27FC236}">
                <a16:creationId xmlns:a16="http://schemas.microsoft.com/office/drawing/2014/main" id="{C7310695-CE95-9942-B258-23429B105E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566" y="2348354"/>
            <a:ext cx="2242543" cy="2161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Haller" descr="Sébastien Haller. Shirt number: 22. Height: 1.90m. Weight: 82kg. Seasons in the Premier League: 1. Winners medals: 0. Nationality: France. Position: Forward. Date of birth: 22nd June 1994.">
            <a:extLst>
              <a:ext uri="{FF2B5EF4-FFF2-40B4-BE49-F238E27FC236}">
                <a16:creationId xmlns:a16="http://schemas.microsoft.com/office/drawing/2014/main" id="{AF3998A7-FC58-D044-8F40-1D7EAF28D17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235" y="126264"/>
            <a:ext cx="2242543" cy="2161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F8ADF9-4DA3-DC4C-AA25-6CBF3102EE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4349530"/>
            <a:ext cx="3505200" cy="1448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1A6B7-12D7-BE4C-9E09-3BA5B05E0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D3EF-C06E-D745-9644-0E1CB6DE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5EF4C-3D47-1040-A796-D3340E7D4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50" y="1895730"/>
            <a:ext cx="2051390" cy="330635"/>
          </a:xfrm>
        </p:spPr>
        <p:txBody>
          <a:bodyPr numCol="1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Puzzle formation</a:t>
            </a:r>
            <a:endParaRPr lang="en-GB" sz="1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13445-A9BB-C544-8016-D9C70F8C5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6" y="2339134"/>
            <a:ext cx="1800000" cy="1800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B0E358-79B5-C340-9845-DDC6F5B2E893}"/>
              </a:ext>
            </a:extLst>
          </p:cNvPr>
          <p:cNvSpPr txBox="1">
            <a:spLocks/>
          </p:cNvSpPr>
          <p:nvPr/>
        </p:nvSpPr>
        <p:spPr>
          <a:xfrm>
            <a:off x="2974804" y="1895730"/>
            <a:ext cx="8862700" cy="3491279"/>
          </a:xfrm>
          <a:prstGeom prst="rect">
            <a:avLst/>
          </a:prstGeom>
        </p:spPr>
        <p:txBody>
          <a:bodyPr numCol="2" spcCol="180000">
            <a:noAutofit/>
          </a:bodyPr>
          <a:lstStyle>
            <a:lvl1pPr marL="233064" indent="-233064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Arial" panose="020B0604020202020204" pitchFamily="34" charset="0"/>
              <a:buChar char="•"/>
              <a:defRPr sz="239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912" indent="-286848" algn="l" defTabSz="91429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59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912" indent="-286848" algn="l" defTabSz="914294" rtl="0" eaLnBrk="1" latinLnBrk="0" hangingPunct="1">
              <a:lnSpc>
                <a:spcPts val="1494"/>
              </a:lnSpc>
              <a:spcBef>
                <a:spcPts val="0"/>
              </a:spcBef>
              <a:spcAft>
                <a:spcPts val="1270"/>
              </a:spcAft>
              <a:buFont typeface="Premier League" panose="020B0504020203020204" pitchFamily="34" charset="0"/>
              <a:buChar char="—"/>
              <a:defRPr sz="124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800" b="1" dirty="0"/>
              <a:t>Missing shirt</a:t>
            </a:r>
          </a:p>
          <a:p>
            <a:pPr marL="0" indent="0" defTabSz="914400"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GB" sz="1200" dirty="0"/>
              <a:t>Order of elimination: </a:t>
            </a:r>
          </a:p>
          <a:p>
            <a:pPr>
              <a:spcAft>
                <a:spcPts val="300"/>
              </a:spcAft>
            </a:pPr>
            <a:r>
              <a:rPr lang="en-GB" sz="1200" dirty="0"/>
              <a:t>Van </a:t>
            </a:r>
            <a:r>
              <a:rPr lang="en-GB" sz="1200" dirty="0" err="1"/>
              <a:t>Aanholt</a:t>
            </a:r>
            <a:r>
              <a:rPr lang="en-GB" sz="1200" dirty="0"/>
              <a:t> – 3 – shirt number is less than two digits</a:t>
            </a:r>
          </a:p>
          <a:p>
            <a:pPr>
              <a:spcAft>
                <a:spcPts val="300"/>
              </a:spcAft>
            </a:pPr>
            <a:r>
              <a:rPr lang="en-GB" sz="1200" dirty="0" err="1"/>
              <a:t>Doucouré</a:t>
            </a:r>
            <a:r>
              <a:rPr lang="en-GB" sz="1200" dirty="0"/>
              <a:t> – 16 – shirt number is not more than 20</a:t>
            </a:r>
          </a:p>
          <a:p>
            <a:pPr>
              <a:spcAft>
                <a:spcPts val="300"/>
              </a:spcAft>
            </a:pPr>
            <a:r>
              <a:rPr lang="en-GB" sz="1200" dirty="0" err="1"/>
              <a:t>Tomori</a:t>
            </a:r>
            <a:r>
              <a:rPr lang="en-GB" sz="1200" dirty="0"/>
              <a:t> – 29 – sum of the two digits is not 9; </a:t>
            </a:r>
            <a:br>
              <a:rPr lang="en-GB" sz="1200" dirty="0"/>
            </a:br>
            <a:r>
              <a:rPr lang="en-GB" sz="1200" dirty="0"/>
              <a:t>red herring to test vocabulary with the digit 9</a:t>
            </a:r>
          </a:p>
          <a:p>
            <a:pPr>
              <a:spcAft>
                <a:spcPts val="300"/>
              </a:spcAft>
            </a:pPr>
            <a:r>
              <a:rPr lang="en-GB" sz="1200" dirty="0"/>
              <a:t>Bertrand – sum of the two digits is not 9</a:t>
            </a:r>
          </a:p>
          <a:p>
            <a:pPr>
              <a:spcAft>
                <a:spcPts val="300"/>
              </a:spcAft>
            </a:pPr>
            <a:r>
              <a:rPr lang="en-GB" sz="1200" dirty="0"/>
              <a:t>Moura – 27 – the difference between the two digits is not 3</a:t>
            </a:r>
          </a:p>
          <a:p>
            <a:pPr>
              <a:spcAft>
                <a:spcPts val="1800"/>
              </a:spcAft>
            </a:pPr>
            <a:r>
              <a:rPr lang="en-GB" sz="1200" b="1" dirty="0"/>
              <a:t>Longstaff – 36 – Correct Answer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b="1" dirty="0"/>
              <a:t>Roman confusion</a:t>
            </a:r>
            <a:endParaRPr lang="en-GB" sz="18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200" b="1" dirty="0"/>
              <a:t>Gerard </a:t>
            </a:r>
            <a:r>
              <a:rPr lang="en-GB" sz="1200" b="1" dirty="0" err="1"/>
              <a:t>Deulofeu</a:t>
            </a:r>
            <a:br>
              <a:rPr lang="en-GB" sz="1200" dirty="0"/>
            </a:br>
            <a:r>
              <a:rPr lang="en-GB" sz="1200" dirty="0"/>
              <a:t>His weight of 73kg should be represented as LXXIII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/>
              <a:t>Team selection</a:t>
            </a:r>
            <a:endParaRPr lang="en-GB" sz="1200" dirty="0"/>
          </a:p>
          <a:p>
            <a:pPr marL="0" indent="0">
              <a:spcAft>
                <a:spcPts val="300"/>
              </a:spcAft>
              <a:buNone/>
            </a:pPr>
            <a:r>
              <a:rPr lang="en-GB" sz="1200" dirty="0"/>
              <a:t>Order of elimination: </a:t>
            </a:r>
          </a:p>
          <a:p>
            <a:pPr>
              <a:spcAft>
                <a:spcPts val="300"/>
              </a:spcAft>
            </a:pPr>
            <a:r>
              <a:rPr lang="en-GB" sz="1200" dirty="0"/>
              <a:t>Moura – Tottenham – 27</a:t>
            </a:r>
            <a:br>
              <a:rPr lang="en-GB" sz="1200" dirty="0"/>
            </a:br>
            <a:r>
              <a:rPr lang="en-GB" sz="1200" dirty="0"/>
              <a:t>This one is the only multiple of 9</a:t>
            </a:r>
          </a:p>
          <a:p>
            <a:pPr>
              <a:spcAft>
                <a:spcPts val="300"/>
              </a:spcAft>
            </a:pPr>
            <a:r>
              <a:rPr lang="en-GB" sz="1200" dirty="0" err="1"/>
              <a:t>Doucouré</a:t>
            </a:r>
            <a:r>
              <a:rPr lang="en-GB" sz="1200" dirty="0"/>
              <a:t> – Watford – 16 / Van Dijk – Liverpool – 4</a:t>
            </a:r>
            <a:br>
              <a:rPr lang="en-GB" sz="1200" dirty="0"/>
            </a:br>
            <a:r>
              <a:rPr lang="en-GB" sz="1200" dirty="0"/>
              <a:t>These are the only square numbers</a:t>
            </a:r>
          </a:p>
          <a:p>
            <a:pPr>
              <a:spcAft>
                <a:spcPts val="300"/>
              </a:spcAft>
            </a:pPr>
            <a:r>
              <a:rPr lang="en-GB" sz="1200" dirty="0" err="1"/>
              <a:t>Pépé</a:t>
            </a:r>
            <a:r>
              <a:rPr lang="en-GB" sz="1200" dirty="0"/>
              <a:t> – Arsenal – 19 / </a:t>
            </a:r>
            <a:r>
              <a:rPr lang="en-GB" sz="1200" dirty="0" err="1"/>
              <a:t>Tomori</a:t>
            </a:r>
            <a:r>
              <a:rPr lang="en-GB" sz="1200" dirty="0"/>
              <a:t> – Chelsea – 29</a:t>
            </a:r>
            <a:br>
              <a:rPr lang="en-GB" sz="1200" dirty="0"/>
            </a:br>
            <a:r>
              <a:rPr lang="en-GB" sz="1200" dirty="0"/>
              <a:t>The only prime numbers                 </a:t>
            </a:r>
          </a:p>
          <a:p>
            <a:pPr>
              <a:spcAft>
                <a:spcPts val="1800"/>
              </a:spcAft>
            </a:pPr>
            <a:r>
              <a:rPr lang="en-GB" sz="1200" b="1" dirty="0" err="1"/>
              <a:t>Boly</a:t>
            </a:r>
            <a:r>
              <a:rPr lang="en-GB" sz="1200" b="1" dirty="0"/>
              <a:t> – Wolves – 15 – Correct Answer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dirty="0">
                <a:solidFill>
                  <a:srgbClr val="37003C"/>
                </a:solidFill>
              </a:rPr>
              <a:t>Team photo</a:t>
            </a:r>
            <a:endParaRPr lang="en-GB" sz="1200" b="1" dirty="0"/>
          </a:p>
          <a:p>
            <a:pPr marL="228600" indent="-228600" defTabSz="914400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1200" dirty="0"/>
              <a:t>Harry Maguire (1.94m)</a:t>
            </a:r>
          </a:p>
          <a:p>
            <a:pPr marL="228600" indent="-228600" defTabSz="914400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1200" dirty="0"/>
              <a:t>Mat Ryan (1.84m)	</a:t>
            </a:r>
          </a:p>
          <a:p>
            <a:pPr marL="228600" indent="-228600" defTabSz="914400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1200" dirty="0"/>
              <a:t>Patrick Von </a:t>
            </a:r>
            <a:r>
              <a:rPr lang="en-GB" sz="1200" dirty="0" err="1"/>
              <a:t>Aanholt</a:t>
            </a:r>
            <a:r>
              <a:rPr lang="en-GB" sz="1200" dirty="0"/>
              <a:t> (1.76m)</a:t>
            </a:r>
          </a:p>
          <a:p>
            <a:pPr marL="228600" indent="-228600" defTabSz="914400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1200" dirty="0"/>
              <a:t>Callum Wilson (1.80m)</a:t>
            </a:r>
          </a:p>
          <a:p>
            <a:pPr marL="228600" indent="-228600" defTabSz="914400">
              <a:spcAft>
                <a:spcPts val="0"/>
              </a:spcAft>
              <a:buFont typeface="+mj-lt"/>
              <a:buAutoNum type="alphaUcPeriod"/>
              <a:defRPr/>
            </a:pPr>
            <a:r>
              <a:rPr lang="en-GB" sz="1200" dirty="0" err="1"/>
              <a:t>Sébastian</a:t>
            </a:r>
            <a:r>
              <a:rPr lang="en-GB" sz="1200" dirty="0"/>
              <a:t> Haller (1.90m)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2589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B33A2-C929-A646-82F9-7906D05F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880307"/>
            <a:ext cx="4556763" cy="769441"/>
          </a:xfrm>
        </p:spPr>
        <p:txBody>
          <a:bodyPr>
            <a:noAutofit/>
          </a:bodyPr>
          <a:lstStyle/>
          <a:p>
            <a:r>
              <a:rPr lang="en-US" sz="4400" dirty="0"/>
              <a:t>Sticker stats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8C24BA-8F0F-1E4B-B2F9-ADBCC00D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4569499" cy="827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Use these player stats to solve the following football puzzles.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422CD2E-728A-2848-A030-7F2FA983A05E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7" r="-2297"/>
          <a:stretch/>
        </p:blipFill>
        <p:spPr>
          <a:xfrm>
            <a:off x="5553600" y="667222"/>
            <a:ext cx="6638400" cy="5536354"/>
          </a:xfr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70288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882000"/>
            <a:ext cx="5168963" cy="885600"/>
          </a:xfrm>
        </p:spPr>
        <p:txBody>
          <a:bodyPr anchor="ctr">
            <a:noAutofit/>
          </a:bodyPr>
          <a:lstStyle/>
          <a:p>
            <a:r>
              <a:rPr lang="en-US" sz="3800" dirty="0"/>
              <a:t>Puzzle 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5601600" cy="164404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800" dirty="0"/>
              <a:t>Nine players are in training before the final. </a:t>
            </a:r>
            <a:br>
              <a:rPr lang="en-US" sz="1800" dirty="0"/>
            </a:br>
            <a:r>
              <a:rPr lang="en-US" sz="1800" dirty="0"/>
              <a:t>They start passing the ball to each other using </a:t>
            </a:r>
            <a:br>
              <a:rPr lang="en-US" sz="1800" dirty="0"/>
            </a:br>
            <a:r>
              <a:rPr lang="en-US" sz="1800" dirty="0"/>
              <a:t>grids in this formation. </a:t>
            </a:r>
          </a:p>
          <a:p>
            <a:pPr marL="0" indent="0">
              <a:buNone/>
            </a:pPr>
            <a:r>
              <a:rPr lang="en-US" sz="1800" dirty="0"/>
              <a:t>As the manager, you want a good balance </a:t>
            </a:r>
            <a:br>
              <a:rPr lang="en-US" sz="1800" dirty="0"/>
            </a:br>
            <a:r>
              <a:rPr lang="en-US" sz="1800" dirty="0"/>
              <a:t>of experience working together. </a:t>
            </a:r>
          </a:p>
        </p:txBody>
      </p:sp>
      <p:pic>
        <p:nvPicPr>
          <p:cNvPr id="9" name="Formation">
            <a:extLst>
              <a:ext uri="{FF2B5EF4-FFF2-40B4-BE49-F238E27FC236}">
                <a16:creationId xmlns:a16="http://schemas.microsoft.com/office/drawing/2014/main" id="{3B764E28-86B6-BD4C-95C5-290529B1D5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615" y="3680692"/>
            <a:ext cx="1999163" cy="1999163"/>
          </a:xfrm>
          <a:prstGeom prst="rect">
            <a:avLst/>
          </a:prstGeom>
        </p:spPr>
      </p:pic>
      <p:pic>
        <p:nvPicPr>
          <p:cNvPr id="113" name="Iwobi" descr="Alex Iwobi. Shirt number: 17. Height: 1.80xxm. Weight: 75kg. Seasons in the Premier League: 7. Winners medals: 0. Nationality: Nigeria. Position: Forward. Date of birth: 3rd May 1996.">
            <a:extLst>
              <a:ext uri="{FF2B5EF4-FFF2-40B4-BE49-F238E27FC236}">
                <a16:creationId xmlns:a16="http://schemas.microsoft.com/office/drawing/2014/main" id="{0DBF79ED-779B-A94A-B034-FC352E856A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4908" y="4522854"/>
            <a:ext cx="1390610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Agüero " descr="Sergio Aguero. Shirt number: 10. Height: 1.73m. Weight: 70kg. Seasons in the Premier League: 9. Winners medals: 4. Nationality: Argentina. Position: Forward. Date of birth: 2nd June 1988.">
            <a:extLst>
              <a:ext uri="{FF2B5EF4-FFF2-40B4-BE49-F238E27FC236}">
                <a16:creationId xmlns:a16="http://schemas.microsoft.com/office/drawing/2014/main" id="{79B17E3F-28B8-0049-A843-E76562F629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863" y="4522854"/>
            <a:ext cx="1390610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Luiz" descr="David Luiz. Shirt number: 23. Height: 1.89m. Weight: 84kg. Seasons in the Premier League: 8. Winners medals: 1. Nationality: Brazil. Position: Defender. Date of birth: 22nd April 1987.">
            <a:extLst>
              <a:ext uri="{FF2B5EF4-FFF2-40B4-BE49-F238E27FC236}">
                <a16:creationId xmlns:a16="http://schemas.microsoft.com/office/drawing/2014/main" id="{E9B8DDE8-0028-494E-ACCA-AEA828CC1C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817" y="4522854"/>
            <a:ext cx="1390610" cy="2025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7" name="Steer">
            <a:extLst>
              <a:ext uri="{FF2B5EF4-FFF2-40B4-BE49-F238E27FC236}">
                <a16:creationId xmlns:a16="http://schemas.microsoft.com/office/drawing/2014/main" id="{D7234766-C0B0-A940-96F9-BE7F4E7578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908" y="2416107"/>
            <a:ext cx="1390610" cy="2025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" name="Kanté " descr="N'Golo Kanté. Shirt number: 7. Height: 1.68m. Weight: 70kg. Seasons in the Premier League: 5. Winners medals: 2. Nationality: France. Position: Midfielder. Date of birth: 29th March 1991.">
            <a:extLst>
              <a:ext uri="{FF2B5EF4-FFF2-40B4-BE49-F238E27FC236}">
                <a16:creationId xmlns:a16="http://schemas.microsoft.com/office/drawing/2014/main" id="{E1B46D15-03ED-E740-9D64-3CFB39C9EC8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863" y="2416107"/>
            <a:ext cx="1390610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" name="Tarkowski " descr="James Tarkowski. Shirt number: 5. Height: 1.85m. Weight: 81kg. Seasons in the Premier League: 4. Winners medals: 0. Nationality: England. Position: Defender. Date of birth: 19th November 1992.">
            <a:extLst>
              <a:ext uri="{FF2B5EF4-FFF2-40B4-BE49-F238E27FC236}">
                <a16:creationId xmlns:a16="http://schemas.microsoft.com/office/drawing/2014/main" id="{D12147A5-A18D-9C48-8B4E-CB476146E60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817" y="2416107"/>
            <a:ext cx="1390610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Groß " descr="Pascal Groß. Shirt number: 13. Height: 1.81m. Weight: 71kg. Seasons in the Premier League: 3. Winners medals: 0. Nationality: Germany. Position: Midfielder. Date of birth: 15th June 1991.">
            <a:extLst>
              <a:ext uri="{FF2B5EF4-FFF2-40B4-BE49-F238E27FC236}">
                <a16:creationId xmlns:a16="http://schemas.microsoft.com/office/drawing/2014/main" id="{A900A23B-0015-964A-B31B-6D1C3673E3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4908" y="309361"/>
            <a:ext cx="1394006" cy="203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Digne" descr="Lucas Digne. Shirt number: 12. Height: 1.78m. Weight: 74kg. Seasons in the Premier League: 2. Winners medals: 0. Nationality: France. Position: Defender. Date of birth: 20th July 1993.">
            <a:extLst>
              <a:ext uri="{FF2B5EF4-FFF2-40B4-BE49-F238E27FC236}">
                <a16:creationId xmlns:a16="http://schemas.microsoft.com/office/drawing/2014/main" id="{320992E7-30C6-F04B-802F-2190B0C5AF7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863" y="309361"/>
            <a:ext cx="1390610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" name="Pépé " descr="Nicolas Pépé. Shirt number: 19. Height: 1.83m. Weight: 73kg. Seasons in the Premier League: 1. Winners medals: 0. Nationality: Ivory Coast. Position: Forward. Date of birth: 29th May 1995.">
            <a:extLst>
              <a:ext uri="{FF2B5EF4-FFF2-40B4-BE49-F238E27FC236}">
                <a16:creationId xmlns:a16="http://schemas.microsoft.com/office/drawing/2014/main" id="{0E1B2FBE-BBFA-BA4A-8103-8566A99B044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817" y="309361"/>
            <a:ext cx="1390610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75AC9-FED9-CA46-AB0E-2F1AD083FC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882000"/>
            <a:ext cx="4480848" cy="886691"/>
          </a:xfrm>
        </p:spPr>
        <p:txBody>
          <a:bodyPr anchor="ctr">
            <a:noAutofit/>
          </a:bodyPr>
          <a:lstStyle/>
          <a:p>
            <a:r>
              <a:rPr lang="en-US" sz="3800" dirty="0"/>
              <a:t>Puzzle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4823287" cy="1644040"/>
          </a:xfrm>
        </p:spPr>
        <p:txBody>
          <a:bodyPr numCol="1">
            <a:spAutoFit/>
          </a:bodyPr>
          <a:lstStyle/>
          <a:p>
            <a:pPr marL="0" indent="0">
              <a:buNone/>
            </a:pPr>
            <a:r>
              <a:rPr lang="en-US" sz="1800" dirty="0"/>
              <a:t>Look at the number of seasons in the </a:t>
            </a:r>
            <a:br>
              <a:rPr lang="en-US" sz="1800" dirty="0"/>
            </a:br>
            <a:r>
              <a:rPr lang="en-US" sz="1800" dirty="0"/>
              <a:t>Premier League for each player: from 1 to 9. </a:t>
            </a:r>
          </a:p>
          <a:p>
            <a:pPr marL="0" indent="0">
              <a:buNone/>
            </a:pPr>
            <a:r>
              <a:rPr lang="en-US" sz="1800" b="1" dirty="0"/>
              <a:t>Can you position the 9 players so that all their season numbers add up to 15 across each row and 15 down each column?</a:t>
            </a:r>
          </a:p>
        </p:txBody>
      </p:sp>
      <p:pic>
        <p:nvPicPr>
          <p:cNvPr id="16" name="Formation">
            <a:extLst>
              <a:ext uri="{FF2B5EF4-FFF2-40B4-BE49-F238E27FC236}">
                <a16:creationId xmlns:a16="http://schemas.microsoft.com/office/drawing/2014/main" id="{F3CB5F49-EAAF-F64B-AE04-A80276AC4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615" y="3678999"/>
            <a:ext cx="1999163" cy="1999163"/>
          </a:xfrm>
          <a:prstGeom prst="rect">
            <a:avLst/>
          </a:prstGeom>
        </p:spPr>
      </p:pic>
      <p:pic>
        <p:nvPicPr>
          <p:cNvPr id="115" name="Iwobi" descr="Alex Iwobi. Shirt number: 17. Height: 1.80xxm. Weight: 75kg. Seasons in the Premier League: 7. Winners medals: 0. Nationality: Nigeria. Position: Forward. Date of birth: 3rd May 1996.">
            <a:extLst>
              <a:ext uri="{FF2B5EF4-FFF2-40B4-BE49-F238E27FC236}">
                <a16:creationId xmlns:a16="http://schemas.microsoft.com/office/drawing/2014/main" id="{61938BF7-918E-2845-A2A8-3DE90928C5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543" y="4522854"/>
            <a:ext cx="2101598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6" name="Agüero " descr="Sergio Aguero. Shirt number: 10. Height: 1.73m. Weight: 70kg. Seasons in the Premier League: 9. Winners medals: 4. Nationality: Argentina. Position: Forward. Date of birth: 2nd June 1988.">
            <a:extLst>
              <a:ext uri="{FF2B5EF4-FFF2-40B4-BE49-F238E27FC236}">
                <a16:creationId xmlns:a16="http://schemas.microsoft.com/office/drawing/2014/main" id="{A04B3E92-E30B-444C-B955-33B62E9A58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9369" y="4522854"/>
            <a:ext cx="2101598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Luiz" descr="David Luiz. Shirt number: 23. Height: 1.89m. Weight: 84kg. Seasons in the Premier League: 8. Winners medals: 1. Nationality: Brazil. Position: Defender. Date of birth: 22nd April 1987.">
            <a:extLst>
              <a:ext uri="{FF2B5EF4-FFF2-40B4-BE49-F238E27FC236}">
                <a16:creationId xmlns:a16="http://schemas.microsoft.com/office/drawing/2014/main" id="{C7B4086E-77B4-AC43-8D76-F982A7BE0B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195" y="4522854"/>
            <a:ext cx="2101598" cy="2025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Grealish ">
            <a:extLst>
              <a:ext uri="{FF2B5EF4-FFF2-40B4-BE49-F238E27FC236}">
                <a16:creationId xmlns:a16="http://schemas.microsoft.com/office/drawing/2014/main" id="{5445573D-5333-344D-B294-2E18E2C1F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2416107"/>
            <a:ext cx="2101598" cy="2025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Kanté " descr="N'Golo Kanté. Shirt number: 7. Height: 1.68m. Weight: 70kg. Seasons in the Premier League: 5. Winners medals: 2. Nationality: France. Position: Midfielder. Date of birth: 29th March 1991.">
            <a:extLst>
              <a:ext uri="{FF2B5EF4-FFF2-40B4-BE49-F238E27FC236}">
                <a16:creationId xmlns:a16="http://schemas.microsoft.com/office/drawing/2014/main" id="{5E0BB124-FEDC-D348-922A-78BCA471B2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9369" y="2416107"/>
            <a:ext cx="2101598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Tarkowski " descr="James Tarkowski. Shirt number: 5. Height: 1.85m. Weight: 81kg. Seasons in the Premier League: 4. Winners medals: 0. Nationality: England. Position: Defender. Date of birth: 19th November 1992.">
            <a:extLst>
              <a:ext uri="{FF2B5EF4-FFF2-40B4-BE49-F238E27FC236}">
                <a16:creationId xmlns:a16="http://schemas.microsoft.com/office/drawing/2014/main" id="{DA09BA58-0704-2947-A4F9-07924A69916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195" y="2416107"/>
            <a:ext cx="2101598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Groß " descr="Pascal Groß. Shirt number: 13. Height: 1.81m. Weight: 71kg. Seasons in the Premier League: 3. Winners medals: 0. Nationality: Germany. Position: Midfielder. Date of birth: 15th June 1991.">
            <a:extLst>
              <a:ext uri="{FF2B5EF4-FFF2-40B4-BE49-F238E27FC236}">
                <a16:creationId xmlns:a16="http://schemas.microsoft.com/office/drawing/2014/main" id="{34289498-487C-6B42-A10A-5117F02082B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9543" y="309361"/>
            <a:ext cx="2101598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Digne" descr="Lucas Digne. Shirt number: 12. Height: 1.78m. Weight: 74kg. Seasons in the Premier League: 2. Winners medals: 0. Nationality: France. Position: Defender. Date of birth: 20th July 1993.">
            <a:extLst>
              <a:ext uri="{FF2B5EF4-FFF2-40B4-BE49-F238E27FC236}">
                <a16:creationId xmlns:a16="http://schemas.microsoft.com/office/drawing/2014/main" id="{AE4D3EA4-83EC-CC4B-878E-62B3884FDD0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9369" y="309361"/>
            <a:ext cx="2101598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" name="Pépé " descr="Nicolas Pépé. Shirt number: 19. Height: 1.83m. Weight: 73kg. Seasons in the Premier League: 1. Winners medals: 0. Nationality: Ivory Coast. Position: Forward. Date of birth: 29th May 1995.">
            <a:extLst>
              <a:ext uri="{FF2B5EF4-FFF2-40B4-BE49-F238E27FC236}">
                <a16:creationId xmlns:a16="http://schemas.microsoft.com/office/drawing/2014/main" id="{1E54FDF9-F8AD-2245-9F02-93D805ACB5F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195" y="309361"/>
            <a:ext cx="2101598" cy="2025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FD1AC0-53E9-934F-83DE-242E8F033E96}"/>
              </a:ext>
            </a:extLst>
          </p:cNvPr>
          <p:cNvGrpSpPr/>
          <p:nvPr/>
        </p:nvGrpSpPr>
        <p:grpSpPr>
          <a:xfrm>
            <a:off x="11547821" y="4904810"/>
            <a:ext cx="583071" cy="752253"/>
            <a:chOff x="11547821" y="4904810"/>
            <a:chExt cx="583071" cy="752253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2F56793-C88C-084D-8DC6-A71240DEE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4607" y="4904810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0A6847D0-D896-C14D-A4EB-D0031E16E626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47821" y="5073992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010A92-64F4-9B41-BAE9-406AACCF6C27}"/>
              </a:ext>
            </a:extLst>
          </p:cNvPr>
          <p:cNvGrpSpPr/>
          <p:nvPr/>
        </p:nvGrpSpPr>
        <p:grpSpPr>
          <a:xfrm>
            <a:off x="6947473" y="4904810"/>
            <a:ext cx="583071" cy="752253"/>
            <a:chOff x="6947473" y="4904810"/>
            <a:chExt cx="583071" cy="752253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4055604-257A-A241-BC8B-6E38FA045B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9537" y="4904810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6E63417-0635-8142-8A54-440854A91311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7473" y="5073992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7DDB69-794B-A340-AD80-70783D1F7193}"/>
              </a:ext>
            </a:extLst>
          </p:cNvPr>
          <p:cNvGrpSpPr/>
          <p:nvPr/>
        </p:nvGrpSpPr>
        <p:grpSpPr>
          <a:xfrm>
            <a:off x="9247647" y="4904810"/>
            <a:ext cx="583071" cy="752253"/>
            <a:chOff x="9247647" y="4904810"/>
            <a:chExt cx="583071" cy="752253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48C1A4FB-4CCD-3F47-91E7-E7AA467245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9711" y="4904810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EBB294CD-1C5E-6349-B686-DA6B10BBAC78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7647" y="5073992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0D7068-1759-0943-9C15-BBDAFEE6632A}"/>
              </a:ext>
            </a:extLst>
          </p:cNvPr>
          <p:cNvGrpSpPr/>
          <p:nvPr/>
        </p:nvGrpSpPr>
        <p:grpSpPr>
          <a:xfrm>
            <a:off x="11547821" y="691317"/>
            <a:ext cx="583071" cy="752253"/>
            <a:chOff x="11547821" y="691317"/>
            <a:chExt cx="583071" cy="752253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1150B818-C5D5-3149-9A8E-1711F4BAA8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4607" y="691317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DDD86937-B306-234F-846A-C7419FDA3381}"/>
                </a:ext>
              </a:extLst>
            </p:cNvPr>
            <p:cNvPicPr>
              <a:picLocks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47821" y="860499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39052E-BBBE-EE4C-A8CF-57C4C4173B5A}"/>
              </a:ext>
            </a:extLst>
          </p:cNvPr>
          <p:cNvGrpSpPr/>
          <p:nvPr/>
        </p:nvGrpSpPr>
        <p:grpSpPr>
          <a:xfrm>
            <a:off x="6947473" y="691317"/>
            <a:ext cx="583071" cy="752253"/>
            <a:chOff x="6947473" y="691317"/>
            <a:chExt cx="583071" cy="752253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BB44F76-CFD2-9F4C-832D-60CCF127D7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4259" y="691317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AD3F2573-AD56-854D-8FB9-1BB5D71CCF26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7473" y="860499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BC48DB-66D1-F14E-A8DC-31081BD7B59F}"/>
              </a:ext>
            </a:extLst>
          </p:cNvPr>
          <p:cNvGrpSpPr/>
          <p:nvPr/>
        </p:nvGrpSpPr>
        <p:grpSpPr>
          <a:xfrm>
            <a:off x="9247647" y="691317"/>
            <a:ext cx="583071" cy="752253"/>
            <a:chOff x="9247647" y="691317"/>
            <a:chExt cx="583071" cy="752253"/>
          </a:xfrm>
        </p:grpSpPr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864D5F9-6E65-1849-8CDE-FAC012E85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4433" y="691317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B5F1CA5C-0BB1-0143-8815-58C2A86DE3C0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7647" y="860499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8D4DB-5C13-C947-9864-A984861F291B}"/>
              </a:ext>
            </a:extLst>
          </p:cNvPr>
          <p:cNvGrpSpPr/>
          <p:nvPr/>
        </p:nvGrpSpPr>
        <p:grpSpPr>
          <a:xfrm>
            <a:off x="11547821" y="2798064"/>
            <a:ext cx="583071" cy="752253"/>
            <a:chOff x="11547821" y="2798064"/>
            <a:chExt cx="583071" cy="752253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1E1A355A-A6A5-F747-8C2B-481954F046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4607" y="2798064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1954ED73-55A6-DE4E-B389-0BB7CDE4CC53}"/>
                </a:ext>
              </a:extLst>
            </p:cNvPr>
            <p:cNvPicPr>
              <a:picLocks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47821" y="2967246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8963BB-C990-1448-9927-79DE915DBC37}"/>
              </a:ext>
            </a:extLst>
          </p:cNvPr>
          <p:cNvGrpSpPr/>
          <p:nvPr/>
        </p:nvGrpSpPr>
        <p:grpSpPr>
          <a:xfrm>
            <a:off x="6947473" y="2798064"/>
            <a:ext cx="583071" cy="752253"/>
            <a:chOff x="6947473" y="2798064"/>
            <a:chExt cx="583071" cy="752253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B11FF7D-023A-6F47-94C1-C9D20DF431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24259" y="2798064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99BAA11B-1435-1B46-BD94-420292DDCA50}"/>
                </a:ext>
              </a:extLst>
            </p:cNvPr>
            <p:cNvPicPr>
              <a:picLocks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7473" y="2967246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BA25CF-9FEA-1647-8824-AA9B76FB6BC4}"/>
              </a:ext>
            </a:extLst>
          </p:cNvPr>
          <p:cNvGrpSpPr/>
          <p:nvPr/>
        </p:nvGrpSpPr>
        <p:grpSpPr>
          <a:xfrm>
            <a:off x="9247647" y="2798064"/>
            <a:ext cx="583071" cy="752253"/>
            <a:chOff x="9247647" y="2798064"/>
            <a:chExt cx="583071" cy="752253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922E69E-A7E0-E144-A9AE-594825676B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89711" y="2798064"/>
              <a:ext cx="160166" cy="1601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>
              <a:outerShdw blurRad="38100" dist="12700" dir="16200000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8D0B0B97-D44F-B245-96FD-A2DE4EFD4780}"/>
                </a:ext>
              </a:extLst>
            </p:cNvPr>
            <p:cNvPicPr>
              <a:picLocks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7647" y="2967246"/>
              <a:ext cx="583071" cy="583071"/>
            </a:xfrm>
            <a:prstGeom prst="ellipse">
              <a:avLst/>
            </a:prstGeom>
            <a:ln w="22225"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50000"/>
                </a:prstClr>
              </a:outerShdw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431998F-9FBC-B847-A201-D449FB106B6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880307"/>
            <a:ext cx="5168963" cy="769441"/>
          </a:xfrm>
        </p:spPr>
        <p:txBody>
          <a:bodyPr>
            <a:noAutofit/>
          </a:bodyPr>
          <a:lstStyle/>
          <a:p>
            <a:r>
              <a:rPr lang="en-GB" dirty="0"/>
              <a:t>Missing shirt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4608552" cy="287258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800" b="1" dirty="0"/>
              <a:t>As the Kit Manager you are preparing the team’s kit ahead of the match, but there is one shirt missing! 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The shirt number is 2 digits.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It is less than 50 but more than 20.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The sum of the 2 digits is 9.</a:t>
            </a:r>
          </a:p>
          <a:p>
            <a:r>
              <a:rPr lang="en-US" sz="1800" dirty="0"/>
              <a:t>The difference between the 2 digits is 3. </a:t>
            </a:r>
          </a:p>
          <a:p>
            <a:pPr marL="0" indent="0">
              <a:buNone/>
            </a:pPr>
            <a:r>
              <a:rPr lang="en-US" sz="1800" b="1" dirty="0"/>
              <a:t>Whose shirt are you looking for?</a:t>
            </a:r>
          </a:p>
        </p:txBody>
      </p:sp>
      <p:pic>
        <p:nvPicPr>
          <p:cNvPr id="28" name="Van Aanholt " descr="Patrick van Aanholt. Shirt number: 3. Height: 1.76m. Weight: 73kg. Seasons in the Premier League: 13. Winners medals: 0. Nationality: Netherlands. Position: Defender. Date of birth: 29th August 1990.">
            <a:extLst>
              <a:ext uri="{FF2B5EF4-FFF2-40B4-BE49-F238E27FC236}">
                <a16:creationId xmlns:a16="http://schemas.microsoft.com/office/drawing/2014/main" id="{A9290D63-14AA-DB44-BB69-C13246FA78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592" y="3488640"/>
            <a:ext cx="2100669" cy="3059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Bertrand " descr="Ryan Bertrand. Shirt number: 21. Height: 1.79m. Weight: 85kg. Seasons in the Premier League: 15. Winners medals: 0. Nationality: England. Position: Defender. Date of birth: 5th August 1989.">
            <a:extLst>
              <a:ext uri="{FF2B5EF4-FFF2-40B4-BE49-F238E27FC236}">
                <a16:creationId xmlns:a16="http://schemas.microsoft.com/office/drawing/2014/main" id="{2ECE94CF-A669-8F4F-8165-3D9AE8515B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418" y="3488640"/>
            <a:ext cx="2100669" cy="3059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Tomori" descr="Fikayo Tomori. Shirt number: 29. Height: 1.85m. Weight: 78kg. Seasons in the Premier League: 5. Winners medals: 0. Nationality: England. Position: Defender. Date of birth: 19th December 1997.">
            <a:extLst>
              <a:ext uri="{FF2B5EF4-FFF2-40B4-BE49-F238E27FC236}">
                <a16:creationId xmlns:a16="http://schemas.microsoft.com/office/drawing/2014/main" id="{88C59D80-7A0C-6F4B-997D-10F08016DC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245" y="3488640"/>
            <a:ext cx="2100667" cy="30596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Longstaff " descr="Sean Longstaff. Shirt number: 36. Height: 1.80m. Weight: 65kg. Seasons in the Premier League: 2. Winners medals: 0. Nationality: England. Position: Midfielder. Date of birth: 30th October 1997.">
            <a:extLst>
              <a:ext uri="{FF2B5EF4-FFF2-40B4-BE49-F238E27FC236}">
                <a16:creationId xmlns:a16="http://schemas.microsoft.com/office/drawing/2014/main" id="{48FD6424-A05F-0741-8514-AC349995B3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592" y="309361"/>
            <a:ext cx="2100669" cy="3059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Moura " descr="Lucas Moura. Shirt number: 27. Height: 1.72m. Weight: 72kg. Seasons in the Premier League: 3. Winners medals: 0. Nationality: Brazil. Position: Midfielder. Date of birth: 13th August 1992.">
            <a:extLst>
              <a:ext uri="{FF2B5EF4-FFF2-40B4-BE49-F238E27FC236}">
                <a16:creationId xmlns:a16="http://schemas.microsoft.com/office/drawing/2014/main" id="{857A8CD9-C309-A144-A8D0-0D76EA6CA2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418" y="309361"/>
            <a:ext cx="2100669" cy="3059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Doucouré " descr="Abdoulaye Doucouré. Shirt number: 16. Height: 1.84m. Weight: 76kg. Seasons in the Premier League: 5. Winners medals: 0. Nationality: France. Position: Midfielder. Date of birth: 1st January 1993.">
            <a:extLst>
              <a:ext uri="{FF2B5EF4-FFF2-40B4-BE49-F238E27FC236}">
                <a16:creationId xmlns:a16="http://schemas.microsoft.com/office/drawing/2014/main" id="{D863904E-F85E-0640-BD07-2B90445BED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244" y="309361"/>
            <a:ext cx="2100669" cy="3059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6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11118163" cy="1000274"/>
          </a:xfrm>
        </p:spPr>
        <p:txBody>
          <a:bodyPr numCol="1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The players have had a medical and as the Club Doctor you’re entering their statistics onto the database.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Disaster! The computer has changed all the numbers into Roman Numerals and one player’s stats has been entered incorrectly.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882000"/>
            <a:ext cx="6712299" cy="885600"/>
          </a:xfrm>
        </p:spPr>
        <p:txBody>
          <a:bodyPr anchor="ctr">
            <a:noAutofit/>
          </a:bodyPr>
          <a:lstStyle/>
          <a:p>
            <a:r>
              <a:rPr lang="en-GB" dirty="0"/>
              <a:t>Roman confusion</a:t>
            </a:r>
            <a:endParaRPr lang="en-US" dirty="0"/>
          </a:p>
        </p:txBody>
      </p:sp>
      <p:pic>
        <p:nvPicPr>
          <p:cNvPr id="44" name="Bertrand" descr="Ryan Bertrand. Shirt number: 21. Height: 1.79m. Weight: 85kg. Seasons in the Premier League: 15. Winners medals: 0. Nationality: England. Position: Defender. Date of birth: 5th August 1989.">
            <a:extLst>
              <a:ext uri="{FF2B5EF4-FFF2-40B4-BE49-F238E27FC236}">
                <a16:creationId xmlns:a16="http://schemas.microsoft.com/office/drawing/2014/main" id="{0E524088-5027-4D35-A77E-4C8458E641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36" y="3053916"/>
            <a:ext cx="2041577" cy="297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Schar" descr="Fabian Schär. Shirt number: 5. Height: 1.88m. Weight: 84kg. Seasons in the Premier League: 2. Winners medals: 0. Nationality: Switzerland. Position: Defender. Date of birth: 20th December 1991.">
            <a:extLst>
              <a:ext uri="{FF2B5EF4-FFF2-40B4-BE49-F238E27FC236}">
                <a16:creationId xmlns:a16="http://schemas.microsoft.com/office/drawing/2014/main" id="{E0F6E585-6052-4508-A0E5-DB15512B21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5374" y="3053916"/>
            <a:ext cx="2041577" cy="297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Norwood " descr="Ollie Norwood. Shirt number: 16. Height: 1.80m. Weight: 75kg. Seasons in the Premier League: 6. Winners medals: 0. Nationality: Northern Ireland. Position: Midfielder. Date of birth: 12th April 1991.">
            <a:extLst>
              <a:ext uri="{FF2B5EF4-FFF2-40B4-BE49-F238E27FC236}">
                <a16:creationId xmlns:a16="http://schemas.microsoft.com/office/drawing/2014/main" id="{92EF4B06-5C48-4261-AB9C-E1AB685D7A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5212" y="3053916"/>
            <a:ext cx="2041575" cy="297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Deulofeu" descr="Gerard Deulofeu. Shirt number: 7. Height: 1.77m. Weight: 73kg. Seasons in the Premier League: 6. Winners medals: 0. Nationality: Spain. Position: Forward. Date of birth: 13th March 1994.">
            <a:extLst>
              <a:ext uri="{FF2B5EF4-FFF2-40B4-BE49-F238E27FC236}">
                <a16:creationId xmlns:a16="http://schemas.microsoft.com/office/drawing/2014/main" id="{F4244BFF-B01C-4B6B-AC85-2202F540A2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5049" y="3053916"/>
            <a:ext cx="2041577" cy="297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Moutinho " descr="João Moutinho. Shirt number: 28. Height: 170xm. Weight: 61kg. Seasons in the Premier League: 2. Winners medals: 0. Nationality: Portugal. Position: Midfielder. Date of birth: 8th September 1986.">
            <a:extLst>
              <a:ext uri="{FF2B5EF4-FFF2-40B4-BE49-F238E27FC236}">
                <a16:creationId xmlns:a16="http://schemas.microsoft.com/office/drawing/2014/main" id="{F5E21863-231D-4EFC-9DB1-27F7159225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4888" y="3053916"/>
            <a:ext cx="2041576" cy="297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553D7-63CA-F94F-BABE-6B66C1BA1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8066D-0EB1-487B-BFDF-80B4EAD2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938384"/>
            <a:ext cx="10625667" cy="770400"/>
          </a:xfrm>
        </p:spPr>
        <p:txBody>
          <a:bodyPr anchor="ctr">
            <a:spAutoFit/>
          </a:bodyPr>
          <a:lstStyle/>
          <a:p>
            <a:r>
              <a:rPr lang="en-GB" dirty="0"/>
              <a:t>Roman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48DCB-11E0-478F-87B2-938F1802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10156750" cy="430887"/>
          </a:xfrm>
        </p:spPr>
        <p:txBody>
          <a:bodyPr anchor="t">
            <a:sp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200" b="1" dirty="0"/>
              <a:t>Whose stats are incorrect?</a:t>
            </a:r>
            <a:endParaRPr lang="en-GB" sz="2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E0EAA9-43B8-4E10-BE4D-293B486F073F}"/>
              </a:ext>
            </a:extLst>
          </p:cNvPr>
          <p:cNvGrpSpPr/>
          <p:nvPr/>
        </p:nvGrpSpPr>
        <p:grpSpPr>
          <a:xfrm>
            <a:off x="2887734" y="2382283"/>
            <a:ext cx="1976400" cy="648000"/>
            <a:chOff x="9892790" y="5450400"/>
            <a:chExt cx="1738800" cy="648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850D2E-72D6-48E7-8CEB-BA8764467538}"/>
                </a:ext>
              </a:extLst>
            </p:cNvPr>
            <p:cNvSpPr txBox="1"/>
            <p:nvPr/>
          </p:nvSpPr>
          <p:spPr>
            <a:xfrm>
              <a:off x="9892790" y="5450400"/>
              <a:ext cx="1738800" cy="324000"/>
            </a:xfrm>
            <a:prstGeom prst="round2SameRect">
              <a:avLst>
                <a:gd name="adj1" fmla="val 38376"/>
                <a:gd name="adj2" fmla="val 0"/>
              </a:avLst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Day of Birth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E615BC-BDCE-4188-8D08-D255EB4BF88B}"/>
                </a:ext>
              </a:extLst>
            </p:cNvPr>
            <p:cNvSpPr txBox="1"/>
            <p:nvPr/>
          </p:nvSpPr>
          <p:spPr>
            <a:xfrm>
              <a:off x="9892790" y="5774400"/>
              <a:ext cx="1738800" cy="324000"/>
            </a:xfrm>
            <a:prstGeom prst="round2SameRect">
              <a:avLst>
                <a:gd name="adj1" fmla="val 0"/>
                <a:gd name="adj2" fmla="val 37690"/>
              </a:avLst>
            </a:prstGeom>
            <a:solidFill>
              <a:schemeClr val="bg2"/>
            </a:solidFill>
          </p:spPr>
          <p:txBody>
            <a:bodyPr wrap="none" tIns="0" bIns="0" rtlCol="0" anchor="ctr">
              <a:noAutofit/>
            </a:bodyPr>
            <a:lstStyle/>
            <a:p>
              <a:pPr algn="ctr"/>
              <a:r>
                <a:rPr lang="en-US" b="1" dirty="0"/>
                <a:t>XX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73B014-38BC-4095-92AB-279264910221}"/>
              </a:ext>
            </a:extLst>
          </p:cNvPr>
          <p:cNvGrpSpPr/>
          <p:nvPr/>
        </p:nvGrpSpPr>
        <p:grpSpPr>
          <a:xfrm>
            <a:off x="5107343" y="2382283"/>
            <a:ext cx="1976400" cy="648000"/>
            <a:chOff x="9892790" y="5450400"/>
            <a:chExt cx="1738800" cy="648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C3ED76-CF7C-4FF0-88BD-88FE21C3F048}"/>
                </a:ext>
              </a:extLst>
            </p:cNvPr>
            <p:cNvSpPr txBox="1"/>
            <p:nvPr/>
          </p:nvSpPr>
          <p:spPr>
            <a:xfrm>
              <a:off x="9892790" y="5450400"/>
              <a:ext cx="1738800" cy="324000"/>
            </a:xfrm>
            <a:prstGeom prst="round2SameRect">
              <a:avLst>
                <a:gd name="adj1" fmla="val 38376"/>
                <a:gd name="adj2" fmla="val 0"/>
              </a:avLst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Height in cm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9C823F-C3F2-4CE5-86DA-3EE06DCEAA76}"/>
                </a:ext>
              </a:extLst>
            </p:cNvPr>
            <p:cNvSpPr txBox="1"/>
            <p:nvPr/>
          </p:nvSpPr>
          <p:spPr>
            <a:xfrm>
              <a:off x="9892790" y="5774400"/>
              <a:ext cx="1738800" cy="324000"/>
            </a:xfrm>
            <a:prstGeom prst="round2SameRect">
              <a:avLst>
                <a:gd name="adj1" fmla="val 0"/>
                <a:gd name="adj2" fmla="val 37690"/>
              </a:avLst>
            </a:prstGeom>
            <a:solidFill>
              <a:schemeClr val="bg2"/>
            </a:solidFill>
          </p:spPr>
          <p:txBody>
            <a:bodyPr wrap="none" tIns="0" bIns="0" rtlCol="0" anchor="ctr">
              <a:noAutofit/>
            </a:bodyPr>
            <a:lstStyle/>
            <a:p>
              <a:pPr algn="ctr"/>
              <a:r>
                <a:rPr lang="en-US" b="1" dirty="0"/>
                <a:t>CLXXX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70B827-1240-4B25-9C36-085DEC3D0DBC}"/>
              </a:ext>
            </a:extLst>
          </p:cNvPr>
          <p:cNvGrpSpPr/>
          <p:nvPr/>
        </p:nvGrpSpPr>
        <p:grpSpPr>
          <a:xfrm>
            <a:off x="7326952" y="2382283"/>
            <a:ext cx="1976400" cy="648000"/>
            <a:chOff x="9892790" y="5450400"/>
            <a:chExt cx="1738800" cy="648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E26E71-1587-419C-8FDA-CBF1D29197DE}"/>
                </a:ext>
              </a:extLst>
            </p:cNvPr>
            <p:cNvSpPr txBox="1"/>
            <p:nvPr/>
          </p:nvSpPr>
          <p:spPr>
            <a:xfrm>
              <a:off x="9892790" y="5450400"/>
              <a:ext cx="1738800" cy="324000"/>
            </a:xfrm>
            <a:prstGeom prst="round2SameRect">
              <a:avLst>
                <a:gd name="adj1" fmla="val 38376"/>
                <a:gd name="adj2" fmla="val 0"/>
              </a:avLst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3F4E90-0ACB-414D-B200-9BE0D6328F61}"/>
                </a:ext>
              </a:extLst>
            </p:cNvPr>
            <p:cNvSpPr txBox="1"/>
            <p:nvPr/>
          </p:nvSpPr>
          <p:spPr>
            <a:xfrm>
              <a:off x="9892790" y="5774400"/>
              <a:ext cx="1738800" cy="324000"/>
            </a:xfrm>
            <a:prstGeom prst="round2SameRect">
              <a:avLst>
                <a:gd name="adj1" fmla="val 0"/>
                <a:gd name="adj2" fmla="val 37690"/>
              </a:avLst>
            </a:prstGeom>
            <a:solidFill>
              <a:schemeClr val="bg2"/>
            </a:solidFill>
          </p:spPr>
          <p:txBody>
            <a:bodyPr wrap="none" tIns="0" bIns="0" rtlCol="0" anchor="ctr">
              <a:noAutofit/>
            </a:bodyPr>
            <a:lstStyle/>
            <a:p>
              <a:pPr algn="ctr"/>
              <a:r>
                <a:rPr lang="en-US" b="1" dirty="0"/>
                <a:t>XXVIII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47067AD-6D1B-4F9D-9823-65485B80E6D8}"/>
              </a:ext>
            </a:extLst>
          </p:cNvPr>
          <p:cNvGrpSpPr/>
          <p:nvPr/>
        </p:nvGrpSpPr>
        <p:grpSpPr>
          <a:xfrm>
            <a:off x="9546561" y="2382283"/>
            <a:ext cx="1976400" cy="648000"/>
            <a:chOff x="9892790" y="5450400"/>
            <a:chExt cx="1738800" cy="6480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F315B4-AF98-4ED4-8760-77BF9FBD8884}"/>
                </a:ext>
              </a:extLst>
            </p:cNvPr>
            <p:cNvSpPr txBox="1"/>
            <p:nvPr/>
          </p:nvSpPr>
          <p:spPr>
            <a:xfrm>
              <a:off x="9892790" y="5450400"/>
              <a:ext cx="1738800" cy="324000"/>
            </a:xfrm>
            <a:prstGeom prst="round2SameRect">
              <a:avLst>
                <a:gd name="adj1" fmla="val 38376"/>
                <a:gd name="adj2" fmla="val 0"/>
              </a:avLst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Shirt number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F205F2-9E96-4761-A1AA-36822182EB07}"/>
                </a:ext>
              </a:extLst>
            </p:cNvPr>
            <p:cNvSpPr txBox="1"/>
            <p:nvPr/>
          </p:nvSpPr>
          <p:spPr>
            <a:xfrm>
              <a:off x="9892790" y="5774400"/>
              <a:ext cx="1738800" cy="324000"/>
            </a:xfrm>
            <a:prstGeom prst="round2SameRect">
              <a:avLst>
                <a:gd name="adj1" fmla="val 0"/>
                <a:gd name="adj2" fmla="val 37690"/>
              </a:avLst>
            </a:prstGeom>
            <a:solidFill>
              <a:schemeClr val="bg2"/>
            </a:solidFill>
          </p:spPr>
          <p:txBody>
            <a:bodyPr wrap="none" tIns="0" bIns="0" rtlCol="0" anchor="ctr">
              <a:noAutofit/>
            </a:bodyPr>
            <a:lstStyle/>
            <a:p>
              <a:pPr algn="ctr"/>
              <a:r>
                <a:rPr lang="en-US" b="1" dirty="0"/>
                <a:t>XXVIII</a:t>
              </a:r>
            </a:p>
          </p:txBody>
        </p:sp>
      </p:grpSp>
      <p:pic>
        <p:nvPicPr>
          <p:cNvPr id="21" name="Bertrand" descr="Ryan Bertrand. Shirt number: 21. Height: 1.79m. Weight: 85kg. Seasons in the Premier League: 15. Winners medals: 0. Nationality: England. Position: Defender. Date of birth: 5th August 1989.">
            <a:extLst>
              <a:ext uri="{FF2B5EF4-FFF2-40B4-BE49-F238E27FC236}">
                <a16:creationId xmlns:a16="http://schemas.microsoft.com/office/drawing/2014/main" id="{22EA97C7-D13C-4E6B-AAB1-4BF399713F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25" y="3148847"/>
            <a:ext cx="1976400" cy="2878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Schar" descr="Fabian Schär. Shirt number: 5. Height: 1.88m. Weight: 84kg. Seasons in the Premier League: 2. Winners medals: 0. Nationality: Switzerland. Position: Defender. Date of birth: 20th December 1991.">
            <a:extLst>
              <a:ext uri="{FF2B5EF4-FFF2-40B4-BE49-F238E27FC236}">
                <a16:creationId xmlns:a16="http://schemas.microsoft.com/office/drawing/2014/main" id="{C25401BE-36AF-4525-AD0B-18F7DDF264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734" y="3148847"/>
            <a:ext cx="1976400" cy="2878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Norwood " descr="Ollie Norwood. Shirt number: 16. Height: 1.80m. Weight: 75kg. Seasons in the Premier League: 6. Winners medals: 0. Nationality: Northern Ireland. Position: Midfielder. Date of birth: 12th April 1991.">
            <a:extLst>
              <a:ext uri="{FF2B5EF4-FFF2-40B4-BE49-F238E27FC236}">
                <a16:creationId xmlns:a16="http://schemas.microsoft.com/office/drawing/2014/main" id="{A5F44D8F-65A6-4857-AA65-9D207EFA33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7343" y="3148846"/>
            <a:ext cx="1977313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Deulofeu" descr="Gerard Deulofeu. Shirt number: 7. Height: 1.77m. Weight: 73kg. Seasons in the Premier League: 6. Winners medals: 0. Nationality: Spain. Position: Forward. Date of birth: 13th March 1994.">
            <a:extLst>
              <a:ext uri="{FF2B5EF4-FFF2-40B4-BE49-F238E27FC236}">
                <a16:creationId xmlns:a16="http://schemas.microsoft.com/office/drawing/2014/main" id="{49A13A08-451F-4E8E-9FD5-831CF86B8D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6951" y="3148846"/>
            <a:ext cx="1977314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Moutinho " descr="João Moutinho. Shirt number: 28. Height: 170xm. Weight: 61kg. Seasons in the Premier League: 2. Winners medals: 0. Nationality: Portugal. Position: Midfielder. Date of birth: 8th September 1986.">
            <a:extLst>
              <a:ext uri="{FF2B5EF4-FFF2-40B4-BE49-F238E27FC236}">
                <a16:creationId xmlns:a16="http://schemas.microsoft.com/office/drawing/2014/main" id="{3197351C-4259-4F4C-912B-C15E1C965A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561" y="3148846"/>
            <a:ext cx="1977314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1D3EE471-21ED-5E4F-9315-B9DBD2A6CE90}"/>
              </a:ext>
            </a:extLst>
          </p:cNvPr>
          <p:cNvGrpSpPr/>
          <p:nvPr/>
        </p:nvGrpSpPr>
        <p:grpSpPr>
          <a:xfrm>
            <a:off x="668125" y="2382283"/>
            <a:ext cx="1976400" cy="648000"/>
            <a:chOff x="9892790" y="5450400"/>
            <a:chExt cx="1738800" cy="6480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A7064F-4E01-8744-B611-3B2C63CE829A}"/>
                </a:ext>
              </a:extLst>
            </p:cNvPr>
            <p:cNvSpPr txBox="1"/>
            <p:nvPr/>
          </p:nvSpPr>
          <p:spPr>
            <a:xfrm>
              <a:off x="9892790" y="5450400"/>
              <a:ext cx="1738800" cy="324000"/>
            </a:xfrm>
            <a:prstGeom prst="round2SameRect">
              <a:avLst>
                <a:gd name="adj1" fmla="val 38376"/>
                <a:gd name="adj2" fmla="val 0"/>
              </a:avLst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Seasons in PL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C50B4C-6AA2-B44C-9E17-314A7DBCC6E7}"/>
                </a:ext>
              </a:extLst>
            </p:cNvPr>
            <p:cNvSpPr txBox="1"/>
            <p:nvPr/>
          </p:nvSpPr>
          <p:spPr>
            <a:xfrm>
              <a:off x="9892790" y="5774400"/>
              <a:ext cx="1738800" cy="324000"/>
            </a:xfrm>
            <a:prstGeom prst="round2SameRect">
              <a:avLst>
                <a:gd name="adj1" fmla="val 0"/>
                <a:gd name="adj2" fmla="val 37690"/>
              </a:avLst>
            </a:prstGeom>
            <a:solidFill>
              <a:schemeClr val="bg2"/>
            </a:solidFill>
          </p:spPr>
          <p:txBody>
            <a:bodyPr wrap="none" tIns="0" bIns="0" rtlCol="0" anchor="ctr">
              <a:noAutofit/>
            </a:bodyPr>
            <a:lstStyle/>
            <a:p>
              <a:pPr algn="ctr"/>
              <a:r>
                <a:rPr lang="en-US" b="1" dirty="0"/>
                <a:t>XV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9DF241B-4451-8347-9491-9BEE89FE4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934" y="5268434"/>
            <a:ext cx="1620000" cy="275934"/>
          </a:xfrm>
          <a:prstGeom prst="rect">
            <a:avLst/>
          </a:prstGeom>
          <a:ln w="2222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6C5E3D8-DA50-EE48-928E-526623FC2BF2}"/>
              </a:ext>
            </a:extLst>
          </p:cNvPr>
          <p:cNvSpPr>
            <a:spLocks noChangeAspect="1"/>
          </p:cNvSpPr>
          <p:nvPr/>
        </p:nvSpPr>
        <p:spPr>
          <a:xfrm>
            <a:off x="3453978" y="5848965"/>
            <a:ext cx="660789" cy="111600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DBB290-3480-8148-89C0-2D5DDD44E5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3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880307"/>
            <a:ext cx="7314235" cy="769441"/>
          </a:xfrm>
        </p:spPr>
        <p:txBody>
          <a:bodyPr>
            <a:noAutofit/>
          </a:bodyPr>
          <a:lstStyle/>
          <a:p>
            <a:r>
              <a:rPr lang="en-GB" dirty="0">
                <a:cs typeface="Arial" panose="020B0604020202020204" pitchFamily="34" charset="0"/>
              </a:rPr>
              <a:t>Team selection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4608552" cy="306000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1800" dirty="0"/>
              <a:t>As the Manager you can only select 5 players to complete the starting team. </a:t>
            </a:r>
          </a:p>
          <a:p>
            <a:pPr marL="0" indent="0">
              <a:buNone/>
            </a:pPr>
            <a:r>
              <a:rPr lang="en-US" sz="1800" dirty="0"/>
              <a:t>You can only select players who have </a:t>
            </a:r>
            <a:br>
              <a:rPr lang="en-US" sz="1800" dirty="0"/>
            </a:br>
            <a:r>
              <a:rPr lang="en-US" sz="1800" dirty="0"/>
              <a:t>shirt numbers which are: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Multiples of 9.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Square numbers.</a:t>
            </a:r>
          </a:p>
          <a:p>
            <a:r>
              <a:rPr lang="en-US" sz="1800" dirty="0"/>
              <a:t>Prime numbers.</a:t>
            </a:r>
          </a:p>
          <a:p>
            <a:pPr marL="0" indent="0">
              <a:buNone/>
            </a:pPr>
            <a:r>
              <a:rPr lang="en-US" sz="1800" b="1" dirty="0"/>
              <a:t>Which player is left to sit on the bench?</a:t>
            </a:r>
          </a:p>
        </p:txBody>
      </p:sp>
      <p:pic>
        <p:nvPicPr>
          <p:cNvPr id="28" name="Boly " descr="Willy Boly. Shirt number: 15. Height: 1.95m. Weight: 97kg. Seasons in the Premier League: 2. Winners medals: 0. Nationality: France. Position: Defender. Date of birth: 3rd February 1991.">
            <a:extLst>
              <a:ext uri="{FF2B5EF4-FFF2-40B4-BE49-F238E27FC236}">
                <a16:creationId xmlns:a16="http://schemas.microsoft.com/office/drawing/2014/main" id="{A9290D63-14AA-DB44-BB69-C13246FA78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361" y="3488640"/>
            <a:ext cx="2100895" cy="30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Moura " descr="Lucas Moura. Shirt number: 27. Height: 1.72m. Weight: 72kg. Seasons in the Premier League: 3. Winners medals: 0. Nationality: Brazil. Position: Midfielder. Date of birth: 13th August 1992.">
            <a:extLst>
              <a:ext uri="{FF2B5EF4-FFF2-40B4-BE49-F238E27FC236}">
                <a16:creationId xmlns:a16="http://schemas.microsoft.com/office/drawing/2014/main" id="{2ECE94CF-A669-8F4F-8165-3D9AE8515B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304" y="3488640"/>
            <a:ext cx="2100895" cy="30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Tomori " descr="Fikayo Tomori. Shirt number: 29. Height: 1.85m. Weight: 78kg. Seasons in the Premier League: 5. Winners medals: 0. Nationality: England. Position: Defender. Date of birth: 19th December 1997.">
            <a:extLst>
              <a:ext uri="{FF2B5EF4-FFF2-40B4-BE49-F238E27FC236}">
                <a16:creationId xmlns:a16="http://schemas.microsoft.com/office/drawing/2014/main" id="{88C59D80-7A0C-6F4B-997D-10F08016DC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247" y="3488640"/>
            <a:ext cx="2100895" cy="30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épé " descr="Nicolas Pépé. Shirt number: 19. Height: 1.83m. Weight: 73kg. Seasons in the Premier League: 1. Winners medals: 0. Nationality: Ivory Coast. Position: Forward. Date of birth: 29th May 1995.">
            <a:extLst>
              <a:ext uri="{FF2B5EF4-FFF2-40B4-BE49-F238E27FC236}">
                <a16:creationId xmlns:a16="http://schemas.microsoft.com/office/drawing/2014/main" id="{48FD6424-A05F-0741-8514-AC349995B35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8361" y="309361"/>
            <a:ext cx="2100895" cy="30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Doucouré" descr="Abdoulaye Doucouré. Shirt number: 16. Height: 1.84m. Weight: 76kg. Seasons in the Premier League: 5. Winners medals: 0. Nationality: France. Position: Midfielder. Date of birth: 1st January 1993.">
            <a:extLst>
              <a:ext uri="{FF2B5EF4-FFF2-40B4-BE49-F238E27FC236}">
                <a16:creationId xmlns:a16="http://schemas.microsoft.com/office/drawing/2014/main" id="{857A8CD9-C309-A144-A8D0-0D76EA6CA2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304" y="309361"/>
            <a:ext cx="2100895" cy="30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Van Dijk " descr="Virgil van Dijk. Shirt number: 4. Height: 1.93m. Weight: 92kg. Seasons in the Premier League: 5. Winners medals: 0. Nationality: Netherlands. Position: Defender. Date of birth: 8th July 1991.">
            <a:extLst>
              <a:ext uri="{FF2B5EF4-FFF2-40B4-BE49-F238E27FC236}">
                <a16:creationId xmlns:a16="http://schemas.microsoft.com/office/drawing/2014/main" id="{D863904E-F85E-0640-BD07-2B90445BED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8247" y="309361"/>
            <a:ext cx="2100895" cy="30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2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1E07-24C1-874F-86BA-E39B852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00" y="880307"/>
            <a:ext cx="6712299" cy="885600"/>
          </a:xfrm>
        </p:spPr>
        <p:txBody>
          <a:bodyPr anchor="ctr"/>
          <a:lstStyle/>
          <a:p>
            <a:r>
              <a:rPr lang="en-GB" dirty="0"/>
              <a:t>Team photo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9B31-0E75-8346-A72C-48639801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1843200"/>
            <a:ext cx="11118163" cy="1077218"/>
          </a:xfrm>
        </p:spPr>
        <p:txBody>
          <a:bodyPr numCol="1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As the Club Photographer you’ve been asked to take a team photo of a selection of Premier League players who will be taking part in a 5-a-side charity match.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Can you help get the players into position?</a:t>
            </a:r>
          </a:p>
        </p:txBody>
      </p:sp>
      <p:pic>
        <p:nvPicPr>
          <p:cNvPr id="51" name="Haller" descr="Sébastien Haller. Shirt number: 22. Height: 1.90m. Weight: 82kg. Seasons in the Premier League: 1. Winners medals: 0. Nationality: France. Position: Forward. Date of birth: 22nd June 1994.">
            <a:extLst>
              <a:ext uri="{FF2B5EF4-FFF2-40B4-BE49-F238E27FC236}">
                <a16:creationId xmlns:a16="http://schemas.microsoft.com/office/drawing/2014/main" id="{F59EEC87-A914-F745-98BC-910BE7A3E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8448" y="3059101"/>
            <a:ext cx="2038016" cy="2968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Wilson" descr="Callum Wilson. Shirt number: 13. Height: 1.80m. Weight: 66kg. Seasons in the Premier League: 5. Winners medals: 0. Nationality: England. Position: Forward. Date of birth: 27th February 1992.">
            <a:extLst>
              <a:ext uri="{FF2B5EF4-FFF2-40B4-BE49-F238E27FC236}">
                <a16:creationId xmlns:a16="http://schemas.microsoft.com/office/drawing/2014/main" id="{E36689A1-3F24-0440-8D22-B9839B625F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7720" y="3059101"/>
            <a:ext cx="2038016" cy="2968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Van Aanholt" descr="Patrick van Aanholt. Shirt number: 3. Height: 1.76m. Weight: 73kg. Seasons in the Premier League: 13. Winners medals: 0. Nationality: Netherlands. Position: Defender. Date of birth: 29th August 1990.">
            <a:extLst>
              <a:ext uri="{FF2B5EF4-FFF2-40B4-BE49-F238E27FC236}">
                <a16:creationId xmlns:a16="http://schemas.microsoft.com/office/drawing/2014/main" id="{2BE01AAA-8BAA-B34B-A423-EC32EDC590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992" y="3059101"/>
            <a:ext cx="2038016" cy="2968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Ryan" descr="Mat Ryan. Shirt number: 1. Height: 1.84m. Weight: 82kg. Seasons in the Premier League: 3. Winners medals: 0. Nationality: Australia. Position: Goalkeeper. Date of birth: 8th April 1992.">
            <a:extLst>
              <a:ext uri="{FF2B5EF4-FFF2-40B4-BE49-F238E27FC236}">
                <a16:creationId xmlns:a16="http://schemas.microsoft.com/office/drawing/2014/main" id="{E64DCE3A-B663-9C46-9BD3-C00F845B9A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264" y="3059101"/>
            <a:ext cx="2038016" cy="2968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Maguire" descr="Harry Maguire. Shirt number: 5. Height: 1.94m. Weight: 100kg. Seasons in the Premier League: 5. Winners medals: 0. Nationality: England. Position: Defender. Date of birth: 5th March 1993.">
            <a:extLst>
              <a:ext uri="{FF2B5EF4-FFF2-40B4-BE49-F238E27FC236}">
                <a16:creationId xmlns:a16="http://schemas.microsoft.com/office/drawing/2014/main" id="{911F3C23-7C5C-2B42-86CB-D42459492E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36" y="3059101"/>
            <a:ext cx="2038016" cy="2968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42950A-EE97-4541-91D9-9D2006726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424" y="882000"/>
            <a:ext cx="889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Maths">
  <a:themeElements>
    <a:clrScheme name="Premier League">
      <a:dk1>
        <a:srgbClr val="37003C"/>
      </a:dk1>
      <a:lt1>
        <a:srgbClr val="FFFFFF"/>
      </a:lt1>
      <a:dk2>
        <a:srgbClr val="05F0FF"/>
      </a:dk2>
      <a:lt2>
        <a:srgbClr val="EBEBE4"/>
      </a:lt2>
      <a:accent1>
        <a:srgbClr val="37003C"/>
      </a:accent1>
      <a:accent2>
        <a:srgbClr val="05F0FF"/>
      </a:accent2>
      <a:accent3>
        <a:srgbClr val="FF005A"/>
      </a:accent3>
      <a:accent4>
        <a:srgbClr val="EBFF00"/>
      </a:accent4>
      <a:accent5>
        <a:srgbClr val="00FF87"/>
      </a:accent5>
      <a:accent6>
        <a:srgbClr val="871D48"/>
      </a:accent6>
      <a:hlink>
        <a:srgbClr val="37003C"/>
      </a:hlink>
      <a:folHlink>
        <a:srgbClr val="3700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Purple">
      <a:srgbClr val="382738"/>
    </a:custClr>
    <a:custClr name="Dark Blue">
      <a:srgbClr val="267888"/>
    </a:custClr>
    <a:custClr name="Dark Red">
      <a:srgbClr val="881D48"/>
    </a:custClr>
    <a:custClr name="Dark Yellow">
      <a:srgbClr val="847E26"/>
    </a:custClr>
    <a:custClr name="Dark Green">
      <a:srgbClr val="267E5A"/>
    </a:custClr>
    <a:custClr name="Light Grey">
      <a:srgbClr val="94948D"/>
    </a:custClr>
    <a:custClr name="Stone">
      <a:srgbClr val="EBEBE4"/>
    </a:custClr>
    <a:custClr name="Grey">
      <a:srgbClr val="5C505E"/>
    </a:custClr>
    <a:custClr name="Gold">
      <a:srgbClr val="85854D"/>
    </a:custClr>
  </a:custClrLst>
  <a:extLst>
    <a:ext uri="{05A4C25C-085E-4340-85A3-A5531E510DB2}">
      <thm15:themeFamily xmlns:thm15="http://schemas.microsoft.com/office/thememl/2012/main" name="PL Presentation.potx" id="{C5153698-37F0-48FD-9DC2-738F69001539}" vid="{42ED7D1D-FFA0-44F2-AB7C-F6B50CED21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REV_MDM_Main_V5</Template>
  <TotalTime>5541</TotalTime>
  <Words>490</Words>
  <Application>Microsoft Office PowerPoint</Application>
  <PresentationFormat>Widescreen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Premier League</vt:lpstr>
      <vt:lpstr>Maths</vt:lpstr>
      <vt:lpstr>PowerPoint Presentation</vt:lpstr>
      <vt:lpstr>Sticker stats </vt:lpstr>
      <vt:lpstr>Puzzle formation </vt:lpstr>
      <vt:lpstr>Puzzle formation</vt:lpstr>
      <vt:lpstr>Missing shirt</vt:lpstr>
      <vt:lpstr>Roman confusion</vt:lpstr>
      <vt:lpstr>Roman confusion</vt:lpstr>
      <vt:lpstr>Team selection </vt:lpstr>
      <vt:lpstr>Team photo</vt:lpstr>
      <vt:lpstr>Team photo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League Primary Stars</dc:title>
  <dc:creator>Sarah de Souza-Ingle</dc:creator>
  <cp:lastModifiedBy>Natasha Sankarsingh</cp:lastModifiedBy>
  <cp:revision>303</cp:revision>
  <cp:lastPrinted>2020-03-26T17:17:20Z</cp:lastPrinted>
  <dcterms:created xsi:type="dcterms:W3CDTF">2017-09-06T12:17:16Z</dcterms:created>
  <dcterms:modified xsi:type="dcterms:W3CDTF">2020-04-02T12:10:25Z</dcterms:modified>
</cp:coreProperties>
</file>